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15" d="100"/>
          <a:sy n="115" d="100"/>
        </p:scale>
        <p:origin x="39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8383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92e6bbba7ab66dfaa42#tid=68f7000eba80cb000ac8dee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第二册  SJ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5608" y="2350008"/>
            <a:ext cx="2377440" cy="227685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slide" Target="slide7.xml"/><Relationship Id="rId7" Type="http://schemas.openxmlformats.org/officeDocument/2006/relationships/slide" Target="slide1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slide" Target="slide14.xml"/><Relationship Id="rId11" Type="http://schemas.openxmlformats.org/officeDocument/2006/relationships/slide" Target="slide6.xml"/><Relationship Id="rId5" Type="http://schemas.openxmlformats.org/officeDocument/2006/relationships/slide" Target="slide13.xml"/><Relationship Id="rId10" Type="http://schemas.openxmlformats.org/officeDocument/2006/relationships/image" Target="../media/image8.png"/><Relationship Id="rId4" Type="http://schemas.openxmlformats.org/officeDocument/2006/relationships/slide" Target="slide8.xml"/><Relationship Id="rId9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c839673af?vcp=1&amp;pid=a9abf7a06&amp;color=36,64,97&amp;vtp=1&amp;bt=1&amp;bbb=1"/>
          <p:cNvSpPr/>
          <p:nvPr/>
        </p:nvSpPr>
        <p:spPr>
          <a:xfrm>
            <a:off x="539496" y="2729692"/>
            <a:ext cx="11109960" cy="1611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</a:t>
            </a:r>
            <a:r>
              <a:rPr lang="en-US" altLang="zh-CN" sz="1800" b="1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用随机变量表示随机试验的结果的关键点和注意点</a:t>
            </a:r>
          </a:p>
          <a:p>
            <a:pPr marL="0" marR="0" lvl="0" indent="0" defTabSz="914400" rtl="0" eaLnBrk="1" fontAlgn="auto" latinLnBrk="1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244061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（1）关键点：解决此类问题的关键是明确随机变量的所有可能取值，以及取每一个值对应的意义，即一个随机</a:t>
            </a:r>
          </a:p>
          <a:p>
            <a:pPr marL="0" marR="0" lvl="0" indent="0" defTabSz="914400" rtl="0" eaLnBrk="1" fontAlgn="auto" latinLnBrk="1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244061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变量的取值对应一个或多个随机试验的结果.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244061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（2）注意点：解答过程中不要漏掉某些试验结果.</a:t>
            </a:r>
            <a:endParaRPr lang="en-US" altLang="zh-CN" sz="1800" dirty="0"/>
          </a:p>
        </p:txBody>
      </p:sp>
      <p:pic>
        <p:nvPicPr>
          <p:cNvPr id="3" name="P_6_BD#c839673af?vcp=1&amp;pid=a9abf7a06&amp;color=36,64,97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7302" y="2789129"/>
            <a:ext cx="1216152" cy="29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16_1#0ea665b3e?vcp=1&amp;vop=1&amp;pid=a9abf7a06&amp;color=36,64,97&amp;vtp=1&amp;bt=1&amp;bbb=1&amp;hb=1"/>
          <p:cNvSpPr/>
          <p:nvPr/>
        </p:nvSpPr>
        <p:spPr>
          <a:xfrm>
            <a:off x="539496" y="1630063"/>
            <a:ext cx="11109960" cy="24496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例2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某班为了活跃元旦晚会的气氛，主持人请12位同学做一个游戏，第一轮中，主持人将标有数字1到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12的十二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张相同的卡片放入一个不透明的盒子中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，每人依次从中取出一张卡片，取到标有数字7到12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的卡片的同学留下，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其余的淘汰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；第二轮将标有数字1到6的六张相同的卡片放入一个不透明的盒子中，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每人依次从中取出一张卡片，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取到标有数字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4到6的卡片的同学留下，其余的淘汰；第三轮将标有数字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1,2,3的三张相同的卡片放入一个不透明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的盒子中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，每人依次从中取出一张卡片，取到标有数字2,3的卡片的同学留下，其余的淘汰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；第四轮用同样的办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法淘汰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1位同学，最后留下的这位同学获得一个奖品.已知同学甲参加了该游戏.</a:t>
            </a:r>
            <a:endParaRPr lang="en-US" altLang="zh-CN" dirty="0"/>
          </a:p>
        </p:txBody>
      </p:sp>
      <p:sp>
        <p:nvSpPr>
          <p:cNvPr id="3" name="QO_7_BD.17_1#4ad9ef8f2?vcp=1&amp;vop=1&amp;pid=0ea665b3e&amp;color=36,64,97&amp;vtp=1&amp;bbb=1"/>
          <p:cNvSpPr/>
          <p:nvPr/>
        </p:nvSpPr>
        <p:spPr>
          <a:xfrm>
            <a:off x="539496" y="4106880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求甲获得奖品的概率；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AN.18_1#4ad9ef8f2?vcp=1&amp;vop=1&amp;pid=0ea665b3e&amp;color=36,64,97&amp;vtp=1&amp;bbb=1"/>
              <p:cNvSpPr/>
              <p:nvPr/>
            </p:nvSpPr>
            <p:spPr>
              <a:xfrm>
                <a:off x="539496" y="4480197"/>
                <a:ext cx="11109960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设“甲获得奖品”为事件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，在每轮游戏中，甲留下的概率与其摸卡片的顺序无关，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AN.18_1#4ad9ef8f2?vcp=1&amp;vop=1&amp;pid=0ea665b3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480197"/>
                <a:ext cx="11109960" cy="838200"/>
              </a:xfrm>
              <a:prstGeom prst="rect">
                <a:avLst/>
              </a:prstGeom>
              <a:blipFill>
                <a:blip r:embed="rId3"/>
                <a:stretch>
                  <a:fillRect l="-1317" b="-94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19_1#9868256bd?vcp=1&amp;vop=1&amp;pid=0ea665b3e&amp;color=36,64,97&amp;vtp=1&amp;bt=1&amp;bbb=1"/>
              <p:cNvSpPr/>
              <p:nvPr/>
            </p:nvSpPr>
            <p:spPr>
              <a:xfrm>
                <a:off x="539496" y="1232299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为甲参加游戏的轮数，求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的概率分布.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19_1#9868256bd?vcp=1&amp;vop=1&amp;pid=0ea665b3e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32299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20_1#9868256bd?vcp=1&amp;vop=1&amp;pid=0ea665b3e&amp;color=36,64,97&amp;vtp=1&amp;bbb=1"/>
              <p:cNvSpPr/>
              <p:nvPr/>
            </p:nvSpPr>
            <p:spPr>
              <a:xfrm>
                <a:off x="539496" y="1605933"/>
                <a:ext cx="11109960" cy="2649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的所有可能取值为1,2,3,4，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（提示:可通过所有概率之和为1来检验）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的概率分布为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AN.20_1#9868256bd?vcp=1&amp;vop=1&amp;pid=0ea665b3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05933"/>
                <a:ext cx="11109960" cy="2649855"/>
              </a:xfrm>
              <a:prstGeom prst="rect">
                <a:avLst/>
              </a:prstGeom>
              <a:blipFill>
                <a:blip r:embed="rId4"/>
                <a:stretch>
                  <a:fillRect l="-1317" b="-551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QO_7_AN.20_2#9868256bd?colgroup=4,9,9,13,9&amp;vcp=1&amp;vop=1&amp;pid=0ea665b3e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19835381"/>
                  </p:ext>
                </p:extLst>
              </p:nvPr>
            </p:nvGraphicFramePr>
            <p:xfrm>
              <a:off x="539496" y="4383042"/>
              <a:ext cx="11073384" cy="929958"/>
            </p:xfrm>
            <a:graphic>
              <a:graphicData uri="http://schemas.openxmlformats.org/drawingml/2006/table">
                <a:tbl>
                  <a:tblPr/>
                  <a:tblGrid>
                    <a:gridCol w="109728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21284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21284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33756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21284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013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4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3" name="QO_7_AN.20_2#9868256bd?colgroup=4,9,9,13,9&amp;vcp=1&amp;vop=1&amp;pid=0ea665b3e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19835381"/>
                  </p:ext>
                </p:extLst>
              </p:nvPr>
            </p:nvGraphicFramePr>
            <p:xfrm>
              <a:off x="539496" y="4383042"/>
              <a:ext cx="11073384" cy="929958"/>
            </p:xfrm>
            <a:graphic>
              <a:graphicData uri="http://schemas.openxmlformats.org/drawingml/2006/table">
                <a:tbl>
                  <a:tblPr/>
                  <a:tblGrid>
                    <a:gridCol w="109728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21284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21284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33756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21284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556" t="-1563" r="-910556" b="-143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0131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556" t="-73034" r="-910556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49862" t="-73034" r="-351515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49862" t="-73034" r="-251515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65511" t="-73034" r="-66606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400826" t="-73034" r="-551" b="-33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eaeff9c55?vcp=1&amp;pid=f30ffbad0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分布列及其性质的应用</a:t>
            </a:r>
            <a:endParaRPr lang="en-US" altLang="zh-CN" sz="22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6_BD.21_1#6a92b0eef?vaa=1&amp;vcp=1&amp;vop=1&amp;pid=eaeff9c55&amp;color=36,64,97&amp;vtp=1&amp;bbb=1"/>
              <p:cNvSpPr/>
              <p:nvPr/>
            </p:nvSpPr>
            <p:spPr>
              <a:xfrm>
                <a:off x="539496" y="1272881"/>
                <a:ext cx="11109960" cy="558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已知随机变量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的分布列满足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=1,2,3,4)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为常数，则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3" name="QC_6_BD.21_1#6a92b0eef?vaa=1&amp;vcp=1&amp;vop=1&amp;pid=eaeff9c55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72881"/>
                <a:ext cx="11109960" cy="558800"/>
              </a:xfrm>
              <a:prstGeom prst="rect">
                <a:avLst/>
              </a:prstGeom>
              <a:blipFill>
                <a:blip r:embed="rId3"/>
                <a:stretch>
                  <a:fillRect l="-1317" b="-1648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23_1#6a92b0eef.bracket?vaa=1&amp;vcp=1&amp;vop=1&amp;pid=eaeff9c55&amp;color=36,64,97&amp;vpa=1&amp;vtp=1"/>
          <p:cNvSpPr/>
          <p:nvPr/>
        </p:nvSpPr>
        <p:spPr>
          <a:xfrm>
            <a:off x="10649776" y="1468842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21_2#6a92b0eef.choices?vaa=1&amp;vcp=1&amp;vop=1&amp;pid=eaeff9c55&amp;color=36,64,97&amp;vtp=1&amp;bbb=1"/>
              <p:cNvSpPr/>
              <p:nvPr/>
            </p:nvSpPr>
            <p:spPr>
              <a:xfrm>
                <a:off x="539496" y="1831681"/>
                <a:ext cx="11109960" cy="5365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863215" algn="l"/>
                    <a:tab pos="5802630" algn="l"/>
                    <a:tab pos="855154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68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136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6_BD.21_2#6a92b0eef.choices?vaa=1&amp;vcp=1&amp;vop=1&amp;pid=eaeff9c55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31681"/>
                <a:ext cx="11109960" cy="536575"/>
              </a:xfrm>
              <a:prstGeom prst="rect">
                <a:avLst/>
              </a:prstGeom>
              <a:blipFill>
                <a:blip r:embed="rId4"/>
                <a:stretch>
                  <a:fillRect l="-1317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6_AS.22_1#6a92b0eef?vaa=1&amp;vcp=1&amp;vop=1&amp;pid=eaeff9c55&amp;color=36,64,97&amp;vtp=1&amp;bbb=1&amp;hb=1"/>
              <p:cNvSpPr/>
              <p:nvPr/>
            </p:nvSpPr>
            <p:spPr>
              <a:xfrm>
                <a:off x="539496" y="2373082"/>
                <a:ext cx="11109960" cy="2675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=1,2,3,4)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1×2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2×3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3×4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4×5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1×2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2×3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3×4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4×5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C_6_AS.22_1#6a92b0eef?vaa=1&amp;vcp=1&amp;vop=1&amp;pid=eaeff9c55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73082"/>
                <a:ext cx="11109960" cy="2675255"/>
              </a:xfrm>
              <a:prstGeom prst="rect">
                <a:avLst/>
              </a:prstGeom>
              <a:blipFill>
                <a:blip r:embed="rId5"/>
                <a:stretch>
                  <a:fillRect l="-1317" t="-228" b="-54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f5e7b51b8?vcp=1&amp;pid=f30ffbad0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要点3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两点分布的应用</a:t>
            </a:r>
            <a:endParaRPr lang="en-US" altLang="zh-CN" sz="22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6_BD.25_1#c1c0d3bcf?vaa=1&amp;vcp=1&amp;vop=1&amp;pid=f5e7b51b8&amp;color=36,64,97&amp;vtp=1&amp;bbb=1&amp;hb=1"/>
              <p:cNvSpPr/>
              <p:nvPr/>
            </p:nvSpPr>
            <p:spPr>
              <a:xfrm>
                <a:off x="539496" y="1318332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例4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[河北承德2025高二期末]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已知随机变量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服从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0−1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分布，且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=1)=2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=0)−1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3" name="QC_6_BD.25_1#c1c0d3bcf?vaa=1&amp;vcp=1&amp;vop=1&amp;pid=f5e7b51b8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18332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27_1#c1c0d3bcf.bracket?vaa=1&amp;vcp=1&amp;vop=1&amp;pid=f5e7b51b8&amp;color=36,64,97&amp;vpa=2&amp;vtp=1"/>
          <p:cNvSpPr/>
          <p:nvPr/>
        </p:nvSpPr>
        <p:spPr>
          <a:xfrm>
            <a:off x="701421" y="1827998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25_2#c1c0d3bcf.choices?vaa=1&amp;vcp=1&amp;vop=1&amp;pid=f5e7b51b8&amp;color=36,64,97&amp;vtp=1&amp;bbb=1"/>
              <p:cNvSpPr/>
              <p:nvPr/>
            </p:nvSpPr>
            <p:spPr>
              <a:xfrm>
                <a:off x="539496" y="2092666"/>
                <a:ext cx="11109960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844165" algn="l"/>
                    <a:tab pos="5662930" algn="l"/>
                    <a:tab pos="84816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6_BD.25_2#c1c0d3bcf.choices?vaa=1&amp;vcp=1&amp;vop=1&amp;pid=f5e7b51b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92666"/>
                <a:ext cx="11109960" cy="535559"/>
              </a:xfrm>
              <a:prstGeom prst="rect">
                <a:avLst/>
              </a:prstGeom>
              <a:blipFill>
                <a:blip r:embed="rId4"/>
                <a:stretch>
                  <a:fillRect l="-1317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6_AS.26_1#c1c0d3bcf?vaa=1&amp;vcp=1&amp;vop=1&amp;pid=f5e7b51b8&amp;color=36,64,97&amp;vtp=1&amp;bbb=1"/>
              <p:cNvSpPr/>
              <p:nvPr/>
            </p:nvSpPr>
            <p:spPr>
              <a:xfrm>
                <a:off x="539496" y="2638575"/>
                <a:ext cx="11109960" cy="21448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𝑋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=1)=2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𝑋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=0)−1,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𝑋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=1)+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𝑋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=0)=1,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8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𝑋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=0)=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𝑋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=1)=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D．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C_6_AS.26_1#c1c0d3bcf?vaa=1&amp;vcp=1&amp;vop=1&amp;pid=f5e7b51b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38575"/>
                <a:ext cx="11109960" cy="2144840"/>
              </a:xfrm>
              <a:prstGeom prst="rect">
                <a:avLst/>
              </a:prstGeom>
              <a:blipFill>
                <a:blip r:embed="rId5"/>
                <a:stretch>
                  <a:fillRect l="-1317" b="-62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3e018a400?vcp=1&amp;pid=f30ffbad0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要点4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两个相关随机变量的分布列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BD.29_1#bcb8079a4?vcp=1&amp;vop=1&amp;pid=3e018a400&amp;color=36,64,97&amp;vtp=1&amp;bbb=1"/>
              <p:cNvSpPr/>
              <p:nvPr/>
            </p:nvSpPr>
            <p:spPr>
              <a:xfrm>
                <a:off x="539496" y="132419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例5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的概率分布是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BD.29_1#bcb8079a4?vcp=1&amp;vop=1&amp;pid=3e018a400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24192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6" name="QO_6_BD.29_2#bcb8079a4?colgroup=2,7,7,4,7,4,7&amp;vcp=1&amp;vop=1&amp;pid=3e018a400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03410437"/>
                  </p:ext>
                </p:extLst>
              </p:nvPr>
            </p:nvGraphicFramePr>
            <p:xfrm>
              <a:off x="539496" y="1815171"/>
              <a:ext cx="11064240" cy="929958"/>
            </p:xfrm>
            <a:graphic>
              <a:graphicData uri="http://schemas.openxmlformats.org/drawingml/2006/table">
                <a:tbl>
                  <a:tblPr/>
                  <a:tblGrid>
                    <a:gridCol w="64922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9568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95681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28930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95681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289304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1965960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𝜉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−2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−1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013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4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6" name="QO_6_BD.29_2#bcb8079a4?colgroup=2,7,7,4,7,4,7&amp;vcp=1&amp;vop=1&amp;pid=3e018a400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03410437"/>
                  </p:ext>
                </p:extLst>
              </p:nvPr>
            </p:nvGraphicFramePr>
            <p:xfrm>
              <a:off x="539496" y="1815171"/>
              <a:ext cx="11064240" cy="929958"/>
            </p:xfrm>
            <a:graphic>
              <a:graphicData uri="http://schemas.openxmlformats.org/drawingml/2006/table">
                <a:tbl>
                  <a:tblPr/>
                  <a:tblGrid>
                    <a:gridCol w="64922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9568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95681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28930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95681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289304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1965960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935" t="-1538" r="-1599065" b="-141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3645" t="-1538" r="-433022" b="-141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33645" t="-1538" r="-333022" b="-141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0131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935" t="-74157" r="-1599065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3645" t="-74157" r="-433022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33645" t="-74157" r="-333022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53774" t="-74157" r="-404245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99688" t="-74157" r="-166978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608057" t="-74157" r="-154028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62539" t="-74157" r="-619" b="-33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BD.29_3#bcb8079a4?vcp=1&amp;vop=1&amp;pid=3e018a400&amp;color=36,64,97&amp;vtp=1&amp;bbb=1"/>
              <p:cNvSpPr/>
              <p:nvPr/>
            </p:nvSpPr>
            <p:spPr>
              <a:xfrm>
                <a:off x="539496" y="2881971"/>
                <a:ext cx="11109960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分别求随机变量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𝜉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的概率分布.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6_BD.29_3#bcb8079a4?vcp=1&amp;vop=1&amp;pid=3e018a400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81971"/>
                <a:ext cx="11109960" cy="525463"/>
              </a:xfrm>
              <a:prstGeom prst="rect">
                <a:avLst/>
              </a:prstGeom>
              <a:blipFill>
                <a:blip r:embed="rId5"/>
                <a:stretch>
                  <a:fillRect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6_EX.30_1#bcb8079a4?vcp=1&amp;vop=1&amp;pid=3e018a400&amp;color=36,64,97&amp;vtp=1&amp;bbb=1&amp;hb=1"/>
              <p:cNvSpPr/>
              <p:nvPr/>
            </p:nvSpPr>
            <p:spPr>
              <a:xfrm>
                <a:off x="539496" y="3408196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【思路分析】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先求出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取每一个值时对应的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的值，再分别把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取相同的值所对应的事件的概率相加，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列出概率分布即可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6" name="QO_6_EX.30_1#bcb8079a4?vcp=1&amp;vop=1&amp;pid=3e018a400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408196"/>
                <a:ext cx="11109960" cy="773240"/>
              </a:xfrm>
              <a:prstGeom prst="rect">
                <a:avLst/>
              </a:prstGeom>
              <a:blipFill>
                <a:blip r:embed="rId6"/>
                <a:stretch>
                  <a:fillRect l="-1317" r="-3128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AN.31_1#bcb8079a4?vcp=1&amp;vop=1&amp;pid=3e018a400&amp;color=36,64,97&amp;vtp=1&amp;bt=1&amp;bbb=1"/>
              <p:cNvSpPr/>
              <p:nvPr/>
            </p:nvSpPr>
            <p:spPr>
              <a:xfrm>
                <a:off x="539496" y="828000"/>
                <a:ext cx="11109960" cy="28956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列出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的取值表格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（提示：此表不是概率分布，而是一张预备表）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AN.31_1#bcb8079a4?vcp=1&amp;vop=1&amp;pid=3e018a400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289560"/>
              </a:xfrm>
              <a:prstGeom prst="rect">
                <a:avLst/>
              </a:prstGeom>
              <a:blipFill>
                <a:blip r:embed="rId3"/>
                <a:stretch>
                  <a:fillRect t="-21277" b="-5106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7" name="QO_6_AN.31_2#bcb8079a4?colgroup=5,4,7,4,7,4,7&amp;vcp=1&amp;vop=1&amp;pid=3e018a400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61572924"/>
                  </p:ext>
                </p:extLst>
              </p:nvPr>
            </p:nvGraphicFramePr>
            <p:xfrm>
              <a:off x="539496" y="1249513"/>
              <a:ext cx="11064240" cy="1772033"/>
            </p:xfrm>
            <a:graphic>
              <a:graphicData uri="http://schemas.openxmlformats.org/drawingml/2006/table">
                <a:tbl>
                  <a:tblPr/>
                  <a:tblGrid>
                    <a:gridCol w="13075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28930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95681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28930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965960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289304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1965960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36722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𝜉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−2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−1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1111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𝜂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6722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𝜂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−1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52647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4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7" name="QO_6_AN.31_2#bcb8079a4?colgroup=5,4,7,4,7,4,7&amp;vcp=1&amp;vop=1&amp;pid=3e018a400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61572924"/>
                  </p:ext>
                </p:extLst>
              </p:nvPr>
            </p:nvGraphicFramePr>
            <p:xfrm>
              <a:off x="539496" y="1249513"/>
              <a:ext cx="11064240" cy="1772033"/>
            </p:xfrm>
            <a:graphic>
              <a:graphicData uri="http://schemas.openxmlformats.org/drawingml/2006/table">
                <a:tbl>
                  <a:tblPr/>
                  <a:tblGrid>
                    <a:gridCol w="13075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28930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95681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28930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965960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289304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1965960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367221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65" t="-4918" r="-745581" b="-38360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2370" t="-4918" r="-659716" b="-38360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33022" t="-4918" r="-333645" b="-38360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11112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65" t="-76190" r="-745581" b="-17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33022" t="-76190" r="-333645" b="-17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97214" t="-76190" r="-165944" b="-17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62539" t="-76190" r="-619" b="-1785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67221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65" t="-246667" r="-745581" b="-15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97214" t="-246667" r="-165944" b="-15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526479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65" t="-239080" r="-745581" b="-3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2370" t="-239080" r="-659716" b="-3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33022" t="-239080" r="-333645" b="-3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52830" t="-239080" r="-405189" b="-3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97214" t="-239080" r="-165944" b="-3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608057" t="-239080" r="-154028" b="-3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62539" t="-239080" r="-619" b="-344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AN.31_3#bcb8079a4?vcp=1&amp;vop=1&amp;pid=3e018a400&amp;color=36,64,97&amp;vtp=1&amp;bbb=1"/>
              <p:cNvSpPr/>
              <p:nvPr/>
            </p:nvSpPr>
            <p:spPr>
              <a:xfrm>
                <a:off x="539496" y="3154513"/>
                <a:ext cx="11109960" cy="444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由此表得到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的概率分布为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6_AN.31_3#bcb8079a4?vcp=1&amp;vop=1&amp;pid=3e018a400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54513"/>
                <a:ext cx="11109960" cy="444500"/>
              </a:xfrm>
              <a:prstGeom prst="rect">
                <a:avLst/>
              </a:prstGeom>
              <a:blipFill>
                <a:blip r:embed="rId5"/>
                <a:stretch>
                  <a:fillRect b="-191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3" name="QO_6_AN.31_4#bcb8079a4?colgroup=4,7,7,4,7,4,7&amp;vcp=1&amp;vop=1&amp;pid=3e018a400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06141003"/>
                  </p:ext>
                </p:extLst>
              </p:nvPr>
            </p:nvGraphicFramePr>
            <p:xfrm>
              <a:off x="539496" y="3726013"/>
              <a:ext cx="11027664" cy="1037591"/>
            </p:xfrm>
            <a:graphic>
              <a:graphicData uri="http://schemas.openxmlformats.org/drawingml/2006/table">
                <a:tbl>
                  <a:tblPr/>
                  <a:tblGrid>
                    <a:gridCol w="120700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85623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85623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18872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86537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188720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1865376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51111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𝜂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2647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4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3" name="QO_6_AN.31_4#bcb8079a4?colgroup=4,7,7,4,7,4,7&amp;vcp=1&amp;vop=1&amp;pid=3e018a400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06141003"/>
                  </p:ext>
                </p:extLst>
              </p:nvPr>
            </p:nvGraphicFramePr>
            <p:xfrm>
              <a:off x="539496" y="3726013"/>
              <a:ext cx="11027664" cy="1037591"/>
            </p:xfrm>
            <a:graphic>
              <a:graphicData uri="http://schemas.openxmlformats.org/drawingml/2006/table">
                <a:tbl>
                  <a:tblPr/>
                  <a:tblGrid>
                    <a:gridCol w="120700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85623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85623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18872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86537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188720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1865376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511112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505" t="-1190" r="-815152" b="-1059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165789" t="-1190" r="-330592" b="-1059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328105" t="-1190" r="-164379" b="-1059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491830" t="-1190" r="-654" b="-10595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26479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505" t="-97701" r="-815152" b="-22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65246" t="-97701" r="-429180" b="-22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165789" t="-97701" r="-330592" b="-22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412245" t="-97701" r="-412755" b="-22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328105" t="-97701" r="-164379" b="-22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671795" t="-97701" r="-157949" b="-22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491830" t="-97701" r="-654" b="-229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6_AN.31_5#bcb8079a4?vcp=1&amp;vop=1&amp;pid=3e018a400&amp;color=36,64,97&amp;vtp=1&amp;bbb=1"/>
              <p:cNvSpPr/>
              <p:nvPr/>
            </p:nvSpPr>
            <p:spPr>
              <a:xfrm>
                <a:off x="539496" y="4894413"/>
                <a:ext cx="11109960" cy="29400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𝜉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的概率分布为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6" name="QO_6_AN.31_5#bcb8079a4?vcp=1&amp;vop=1&amp;pid=3e018a400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894413"/>
                <a:ext cx="11109960" cy="294005"/>
              </a:xfrm>
              <a:prstGeom prst="rect">
                <a:avLst/>
              </a:prstGeom>
              <a:blipFill>
                <a:blip r:embed="rId7"/>
                <a:stretch>
                  <a:fillRect l="-768" t="-20833" b="-4791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9" name="QO_6_AN.31_6#bcb8079a4?colgroup=7,11,7,7,11&amp;vcp=1&amp;vop=1&amp;pid=3e018a400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74335321"/>
                  </p:ext>
                </p:extLst>
              </p:nvPr>
            </p:nvGraphicFramePr>
            <p:xfrm>
              <a:off x="539496" y="5319482"/>
              <a:ext cx="11055096" cy="893319"/>
            </p:xfrm>
            <a:graphic>
              <a:graphicData uri="http://schemas.openxmlformats.org/drawingml/2006/table">
                <a:tbl>
                  <a:tblPr/>
                  <a:tblGrid>
                    <a:gridCol w="186537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7432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84708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84708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752344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6722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𝜂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−1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2609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9" name="QO_6_AN.31_6#bcb8079a4?colgroup=7,11,7,7,11&amp;vcp=1&amp;vop=1&amp;pid=3e018a400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74335321"/>
                  </p:ext>
                </p:extLst>
              </p:nvPr>
            </p:nvGraphicFramePr>
            <p:xfrm>
              <a:off x="539496" y="5319482"/>
              <a:ext cx="11055096" cy="893319"/>
            </p:xfrm>
            <a:graphic>
              <a:graphicData uri="http://schemas.openxmlformats.org/drawingml/2006/table">
                <a:tbl>
                  <a:tblPr/>
                  <a:tblGrid>
                    <a:gridCol w="186537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7432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84708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84708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752344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67221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8"/>
                          <a:stretch>
                            <a:fillRect l="-327" t="-6557" r="-493464" b="-14590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8"/>
                          <a:stretch>
                            <a:fillRect l="-68222" t="-6557" r="-235556" b="-14590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26098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8"/>
                          <a:stretch>
                            <a:fillRect l="-327" t="-74713" r="-493464" b="-22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8"/>
                          <a:stretch>
                            <a:fillRect l="-68222" t="-74713" r="-235556" b="-22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8"/>
                          <a:stretch>
                            <a:fillRect l="-249835" t="-74713" r="-249835" b="-22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8"/>
                          <a:stretch>
                            <a:fillRect l="-349835" t="-74713" r="-149835" b="-22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8"/>
                          <a:stretch>
                            <a:fillRect l="-301549" t="-74713" r="-442" b="-229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6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b115f05a6?vcp=1&amp;pid=f30ffbad0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要点5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以函数方程为背景的分布列问题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难点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BD.32_1#a32f5008c?vaa=1&amp;vcp=1&amp;vop=1&amp;pid=b115f05a6&amp;color=36,64,97&amp;vtp=1&amp;bbb=1"/>
              <p:cNvSpPr/>
              <p:nvPr/>
            </p:nvSpPr>
            <p:spPr>
              <a:xfrm>
                <a:off x="539496" y="132419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例6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某一射手射击所得的环数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的分布列如表：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B_6_BD.32_1#a32f5008c?vaa=1&amp;vcp=1&amp;vop=1&amp;pid=b115f05a6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24192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8" name="QB_6_BD.32_2#a32f5008c?colgroup=1,5,5,5,5,5,5,5&amp;vaa=1&amp;vcp=1&amp;vop=1&amp;pid=b115f05a6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86677077"/>
                  </p:ext>
                </p:extLst>
              </p:nvPr>
            </p:nvGraphicFramePr>
            <p:xfrm>
              <a:off x="539496" y="1815171"/>
              <a:ext cx="11109960" cy="779654"/>
            </p:xfrm>
            <a:graphic>
              <a:graphicData uri="http://schemas.openxmlformats.org/drawingml/2006/table">
                <a:tbl>
                  <a:tblPr/>
                  <a:tblGrid>
                    <a:gridCol w="54864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50876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50876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50876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508760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508760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1508760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  <a:gridCol w="1508760">
                      <a:extLst>
                        <a:ext uri="{9D8B030D-6E8A-4147-A177-3AD203B41FA5}">
                          <a16:colId xmlns:a16="http://schemas.microsoft.com/office/drawing/2014/main" val="20007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𝜉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0.28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0.29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0.22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8" name="QB_6_BD.32_2#a32f5008c?colgroup=1,5,5,5,5,5,5,5&amp;vaa=1&amp;vcp=1&amp;vop=1&amp;pid=b115f05a6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86677077"/>
                  </p:ext>
                </p:extLst>
              </p:nvPr>
            </p:nvGraphicFramePr>
            <p:xfrm>
              <a:off x="539496" y="1815171"/>
              <a:ext cx="11109960" cy="779654"/>
            </p:xfrm>
            <a:graphic>
              <a:graphicData uri="http://schemas.openxmlformats.org/drawingml/2006/table">
                <a:tbl>
                  <a:tblPr/>
                  <a:tblGrid>
                    <a:gridCol w="54864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50876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50876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50876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508760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508760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1508760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  <a:gridCol w="1508760">
                      <a:extLst>
                        <a:ext uri="{9D8B030D-6E8A-4147-A177-3AD203B41FA5}">
                          <a16:colId xmlns:a16="http://schemas.microsoft.com/office/drawing/2014/main" val="20007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111" t="-1538" r="-1927778" b="-1230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111" t="-103125" r="-1927778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0.28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0.29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0.22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6_BD.32_3#a32f5008c?vaa=1&amp;vcp=1&amp;vop=1&amp;pid=b115f05a6&amp;color=36,64,97&amp;vtp=1&amp;bbb=1"/>
              <p:cNvSpPr/>
              <p:nvPr/>
            </p:nvSpPr>
            <p:spPr>
              <a:xfrm>
                <a:off x="539496" y="2729571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记“函数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−13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上单调递增”为事件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的概率是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B_6_BD.32_3#a32f5008c?vaa=1&amp;vcp=1&amp;vop=1&amp;pid=b115f05a6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29571"/>
                <a:ext cx="11109960" cy="360680"/>
              </a:xfrm>
              <a:prstGeom prst="rect">
                <a:avLst/>
              </a:prstGeom>
              <a:blipFill>
                <a:blip r:embed="rId5"/>
                <a:stretch>
                  <a:fillRect l="-1317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B_6_AN.34_1#a32f5008c.blank?vaa=1&amp;vcp=1&amp;vop=1&amp;pid=b115f05a6&amp;color=36,64,97&amp;vpa=3&amp;vtp=1&amp;bbb=1"/>
          <p:cNvSpPr/>
          <p:nvPr/>
        </p:nvSpPr>
        <p:spPr>
          <a:xfrm>
            <a:off x="8836882" y="2687661"/>
            <a:ext cx="566738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0.88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B_6_AS.33_1#a32f5008c?vaa=1&amp;vcp=1&amp;vop=1&amp;pid=b115f05a6&amp;color=36,64,97&amp;vtp=1&amp;bbb=1&amp;hb=1"/>
              <p:cNvSpPr/>
              <p:nvPr/>
            </p:nvSpPr>
            <p:spPr>
              <a:xfrm>
                <a:off x="539496" y="3094061"/>
                <a:ext cx="11109960" cy="15225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−13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的单调递增区间为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=6.5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.结合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，可得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=7)+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=8)+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=9)+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=10)=0.09+0.28+0.29+0.22=0.88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7" name="QB_6_AS.33_1#a32f5008c?vaa=1&amp;vcp=1&amp;vop=1&amp;pid=b115f05a6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94061"/>
                <a:ext cx="11109960" cy="1522540"/>
              </a:xfrm>
              <a:prstGeom prst="rect">
                <a:avLst/>
              </a:prstGeom>
              <a:blipFill>
                <a:blip r:embed="rId6"/>
                <a:stretch>
                  <a:fillRect l="-1317" b="-92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b39573743.fixed?vcp=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14016" cy="1344168"/>
          </a:xfrm>
          <a:prstGeom prst="rect">
            <a:avLst/>
          </a:prstGeom>
        </p:spPr>
      </p:pic>
      <p:sp>
        <p:nvSpPr>
          <p:cNvPr id="3" name="C_1_BD#b39573743.fixed?vcp=1&amp;color=61,88,159&amp;vtp=1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第8章</a:t>
            </a:r>
            <a:endParaRPr lang="en-US" altLang="zh-CN" sz="5400" dirty="0"/>
          </a:p>
        </p:txBody>
      </p:sp>
      <p:sp>
        <p:nvSpPr>
          <p:cNvPr id="4" name="C_1_BD#b39573743.fixed?vcp=1&amp;color=61,88,159&amp;vtp=1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概率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ad8a701b1.fixed?vcp=1&amp;pid=b39573743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2_BD#ad8a701b1.fixed?vcp=1&amp;pid=b39573743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000"/>
              </a:lnSpc>
            </a:pPr>
            <a:r>
              <a:rPr lang="en-US" altLang="zh-CN" sz="49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8.2</a:t>
            </a:r>
            <a:endParaRPr lang="en-US" altLang="zh-CN" sz="4900" dirty="0"/>
          </a:p>
        </p:txBody>
      </p:sp>
      <p:sp>
        <p:nvSpPr>
          <p:cNvPr id="4" name="C_2_BD#ad8a701b1.fixed?vcp=1&amp;pid=b39573743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8700"/>
              </a:lnSpc>
            </a:pPr>
            <a:r>
              <a:rPr lang="en-US" altLang="zh-CN" sz="49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离散型随机变量及其分布列</a:t>
            </a:r>
            <a:endParaRPr lang="en-US" altLang="zh-CN" sz="49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b5701848f.fixed?vcp=1&amp;pid=ad8a701b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3_BD#b5701848f.fixed?vcp=1&amp;pid=ad8a701b1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8.2.1</a:t>
            </a:r>
            <a:endParaRPr lang="en-US" altLang="zh-CN" sz="5400" dirty="0"/>
          </a:p>
        </p:txBody>
      </p:sp>
      <p:sp>
        <p:nvSpPr>
          <p:cNvPr id="4" name="C_3_BD#b5701848f.fixed?vcp=1&amp;pid=ad8a701b1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随机变量及其分布列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8f2b8a70a?lid=c64f3a4c6&amp;cid=c64f3a4c6&amp;vtp=1&amp;bbb=1">
            <a:hlinkClick r:id="rId3" action="ppaction://hlinksldjump"/>
          </p:cNvPr>
          <p:cNvSpPr/>
          <p:nvPr/>
        </p:nvSpPr>
        <p:spPr>
          <a:xfrm>
            <a:off x="6044184" y="1435608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知识点1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随机变量</a:t>
            </a:r>
            <a:endParaRPr lang="en-US" altLang="zh-CN" sz="1800" dirty="0"/>
          </a:p>
        </p:txBody>
      </p:sp>
      <p:sp>
        <p:nvSpPr>
          <p:cNvPr id="3" name="C_1#目录1:8f2b8a70a?lid=854d669ba&amp;cid=854d669ba&amp;vtp=1&amp;bbb=1">
            <a:hlinkClick r:id="rId3" action="ppaction://hlinksldjump"/>
          </p:cNvPr>
          <p:cNvSpPr/>
          <p:nvPr/>
        </p:nvSpPr>
        <p:spPr>
          <a:xfrm>
            <a:off x="6044184" y="1837944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知识点2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随机变量的分布列</a:t>
            </a:r>
            <a:endParaRPr lang="en-US" altLang="zh-CN" sz="1800" dirty="0"/>
          </a:p>
        </p:txBody>
      </p:sp>
      <p:sp>
        <p:nvSpPr>
          <p:cNvPr id="4" name="C_1#目录1:8f2b8a70a?lid=a0740f252&amp;cid=a0740f252&amp;vtp=1&amp;bbb=1">
            <a:hlinkClick r:id="rId3" action="ppaction://hlinksldjump"/>
          </p:cNvPr>
          <p:cNvSpPr/>
          <p:nvPr/>
        </p:nvSpPr>
        <p:spPr>
          <a:xfrm>
            <a:off x="6044184" y="2231136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知识点3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两点分布</a:t>
            </a:r>
            <a:endParaRPr lang="en-US" altLang="zh-CN" sz="1800" dirty="0"/>
          </a:p>
        </p:txBody>
      </p:sp>
      <p:sp>
        <p:nvSpPr>
          <p:cNvPr id="5" name="C_1#目录1:8f2b8a70a?lid=a9abf7a06&amp;cid=a9abf7a06&amp;vtp=1&amp;bbb=1">
            <a:hlinkClick r:id="rId4" action="ppaction://hlinksldjump"/>
          </p:cNvPr>
          <p:cNvSpPr/>
          <p:nvPr/>
        </p:nvSpPr>
        <p:spPr>
          <a:xfrm>
            <a:off x="6044184" y="3950208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要点1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求离散型随机变量的分布列</a:t>
            </a:r>
            <a:endParaRPr lang="en-US" altLang="zh-CN" sz="1800" dirty="0"/>
          </a:p>
        </p:txBody>
      </p:sp>
      <p:sp>
        <p:nvSpPr>
          <p:cNvPr id="6" name="C_1#目录1:8f2b8a70a?lid=eaeff9c55&amp;cid=eaeff9c55&amp;vtp=1&amp;bbb=1">
            <a:hlinkClick r:id="rId5" action="ppaction://hlinksldjump"/>
          </p:cNvPr>
          <p:cNvSpPr/>
          <p:nvPr/>
        </p:nvSpPr>
        <p:spPr>
          <a:xfrm>
            <a:off x="6044184" y="4352544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要点2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分布列及其性质的应用</a:t>
            </a:r>
            <a:endParaRPr lang="en-US" altLang="zh-CN" sz="1800" dirty="0"/>
          </a:p>
        </p:txBody>
      </p:sp>
      <p:sp>
        <p:nvSpPr>
          <p:cNvPr id="7" name="C_1#目录1:8f2b8a70a?lid=f5e7b51b8&amp;cid=f5e7b51b8&amp;vtp=1&amp;bbb=1">
            <a:hlinkClick r:id="rId6" action="ppaction://hlinksldjump"/>
          </p:cNvPr>
          <p:cNvSpPr/>
          <p:nvPr/>
        </p:nvSpPr>
        <p:spPr>
          <a:xfrm>
            <a:off x="6044184" y="4745736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要点3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两点分布的应用</a:t>
            </a:r>
            <a:endParaRPr lang="en-US" altLang="zh-CN" sz="1800" dirty="0"/>
          </a:p>
        </p:txBody>
      </p:sp>
      <p:sp>
        <p:nvSpPr>
          <p:cNvPr id="8" name="C_1#目录1:8f2b8a70a?lid=3e018a400&amp;cid=3e018a400&amp;vtp=1&amp;bbb=1">
            <a:hlinkClick r:id="rId7" action="ppaction://hlinksldjump"/>
          </p:cNvPr>
          <p:cNvSpPr/>
          <p:nvPr/>
        </p:nvSpPr>
        <p:spPr>
          <a:xfrm>
            <a:off x="6044184" y="5138928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要点4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两个相关随机变量的分布列</a:t>
            </a:r>
            <a:endParaRPr lang="en-US" altLang="zh-CN" sz="1800" dirty="0"/>
          </a:p>
        </p:txBody>
      </p:sp>
      <p:sp>
        <p:nvSpPr>
          <p:cNvPr id="9" name="C_1#目录1:8f2b8a70a?lid=b115f05a6&amp;cid=b115f05a6&amp;vtp=1&amp;bbb=1">
            <a:hlinkClick r:id="rId8" action="ppaction://hlinksldjump"/>
          </p:cNvPr>
          <p:cNvSpPr/>
          <p:nvPr/>
        </p:nvSpPr>
        <p:spPr>
          <a:xfrm>
            <a:off x="6044184" y="5532120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要点5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以函数方程为背景的分布列问题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难点</a:t>
            </a:r>
            <a:endParaRPr lang="en-US" altLang="zh-CN" sz="1800" dirty="0"/>
          </a:p>
        </p:txBody>
      </p:sp>
      <p:pic>
        <p:nvPicPr>
          <p:cNvPr id="10" name="O_0#目录1:8f2b8a70a.fixed?vcp=1&amp;color=36,64,97&amp;tib=255,255,255&amp;vtp=1&amp;bt=1" descr="preencoded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28616" y="795528"/>
            <a:ext cx="731520" cy="768096"/>
          </a:xfrm>
          <a:prstGeom prst="rect">
            <a:avLst/>
          </a:prstGeom>
        </p:spPr>
      </p:pic>
      <p:pic>
        <p:nvPicPr>
          <p:cNvPr id="11" name="O_0#目录1:8f2b8a70a.fixed?vcp=1&amp;color=36,64,97&amp;tib=255,255,255&amp;vtp=1" descr="preencoded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28616" y="3374136"/>
            <a:ext cx="731520" cy="768096"/>
          </a:xfrm>
          <a:prstGeom prst="rect">
            <a:avLst/>
          </a:prstGeom>
        </p:spPr>
      </p:pic>
      <p:sp>
        <p:nvSpPr>
          <p:cNvPr id="12" name="O_0#目录1:8f2b8a70a.fixed?vcp=1&amp;color=255,255,255&amp;vtp=1&amp;bbb=1"/>
          <p:cNvSpPr/>
          <p:nvPr/>
        </p:nvSpPr>
        <p:spPr>
          <a:xfrm>
            <a:off x="4928616" y="795528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altLang="zh-CN" sz="2400" dirty="0"/>
          </a:p>
        </p:txBody>
      </p:sp>
      <p:sp>
        <p:nvSpPr>
          <p:cNvPr id="13" name="O_0#目录1:8f2b8a70a.fixed?vcp=1&amp;color=255,255,255&amp;vtp=1&amp;bbb=1"/>
          <p:cNvSpPr/>
          <p:nvPr/>
        </p:nvSpPr>
        <p:spPr>
          <a:xfrm>
            <a:off x="4928616" y="3374136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altLang="zh-CN" sz="2400" dirty="0"/>
          </a:p>
        </p:txBody>
      </p:sp>
      <p:sp>
        <p:nvSpPr>
          <p:cNvPr id="14" name="O_0#目录1:8f2b8a70a.fixed?lid=8f2b8a70a&amp;vcp=1&amp;color=0,55,96&amp;vtp=1&amp;bbb=1">
            <a:hlinkClick r:id="rId11" action="ppaction://hlinksldjump"/>
          </p:cNvPr>
          <p:cNvSpPr/>
          <p:nvPr/>
        </p:nvSpPr>
        <p:spPr>
          <a:xfrm>
            <a:off x="5870448" y="950976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知识绘</a:t>
            </a:r>
            <a:endParaRPr lang="en-US" altLang="zh-CN" sz="2400" dirty="0"/>
          </a:p>
        </p:txBody>
      </p:sp>
      <p:sp>
        <p:nvSpPr>
          <p:cNvPr id="15" name="O_0#目录1:8f2b8a70a.fixed?lid=f30ffbad0&amp;vcp=1&amp;color=0,55,96&amp;vtp=1&amp;bbb=1">
            <a:hlinkClick r:id="rId4" action="ppaction://hlinksldjump"/>
          </p:cNvPr>
          <p:cNvSpPr/>
          <p:nvPr/>
        </p:nvSpPr>
        <p:spPr>
          <a:xfrm>
            <a:off x="5870448" y="3520440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重难斩</a:t>
            </a:r>
            <a:endParaRPr lang="en-US" altLang="zh-CN" sz="2400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8f2b8a70a?vcp=1&amp;pid=b5701848f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566928" cy="694944"/>
          </a:xfrm>
          <a:prstGeom prst="rect">
            <a:avLst/>
          </a:prstGeom>
        </p:spPr>
      </p:pic>
      <p:sp>
        <p:nvSpPr>
          <p:cNvPr id="3" name="C_4_BD#8f2b8a70a?vcp=1&amp;pid=b5701848f&amp;color=61,88,159&amp;vtp=1&amp;bbb=1"/>
          <p:cNvSpPr/>
          <p:nvPr/>
        </p:nvSpPr>
        <p:spPr>
          <a:xfrm>
            <a:off x="1252728" y="946872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知识绘</a:t>
            </a:r>
            <a:endParaRPr lang="en-US" altLang="zh-CN" sz="2400" dirty="0"/>
          </a:p>
        </p:txBody>
      </p:sp>
      <p:sp>
        <p:nvSpPr>
          <p:cNvPr id="4" name="QO_5_BD.1_1#9ac783734?vcp=1&amp;vop=1&amp;pid=8f2b8a70a&amp;color=36,64,97&amp;vtp=1&amp;bbb=1"/>
          <p:cNvSpPr/>
          <p:nvPr/>
        </p:nvSpPr>
        <p:spPr>
          <a:xfrm>
            <a:off x="539496" y="1469096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示例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判断下列各个变量是不是随机变量：</a:t>
            </a:r>
            <a:endParaRPr lang="en-US" altLang="zh-CN" sz="1800" dirty="0"/>
          </a:p>
        </p:txBody>
      </p:sp>
      <p:sp>
        <p:nvSpPr>
          <p:cNvPr id="5" name="QO_6_BD.2_1#e8c1b868e?vcp=1&amp;vop=1&amp;pid=9ac783734&amp;color=36,64,97&amp;vtp=1&amp;bbb=1"/>
          <p:cNvSpPr/>
          <p:nvPr/>
        </p:nvSpPr>
        <p:spPr>
          <a:xfrm>
            <a:off x="539496" y="1836571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某人射击一次可能命中的环数（环数取整数）；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6_AN.3_1#e8c1b868e?vcp=1&amp;vop=1&amp;pid=9ac783734&amp;color=36,64,97&amp;vtp=1&amp;bbb=1"/>
              <p:cNvSpPr/>
              <p:nvPr/>
            </p:nvSpPr>
            <p:spPr>
              <a:xfrm>
                <a:off x="539496" y="2252749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某人射击一次可能命中的环数是一个随机变量，它的所有可能取值为0，1，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，9，10.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O_6_AN.3_1#e8c1b868e?vcp=1&amp;vop=1&amp;pid=9ac783734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52749"/>
                <a:ext cx="11109960" cy="360680"/>
              </a:xfrm>
              <a:prstGeom prst="rect">
                <a:avLst/>
              </a:prstGeom>
              <a:blipFill>
                <a:blip r:embed="rId4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O_6_BD.4_1#e8800d42c?vcp=1&amp;vop=1&amp;pid=9ac783734&amp;color=36,64,97&amp;vtp=1&amp;bbb=1"/>
          <p:cNvSpPr/>
          <p:nvPr/>
        </p:nvSpPr>
        <p:spPr>
          <a:xfrm>
            <a:off x="539496" y="2626066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某人掷一枚六面骰子向上的点数；</a:t>
            </a:r>
            <a:endParaRPr lang="en-US" altLang="zh-CN" sz="1800" dirty="0"/>
          </a:p>
        </p:txBody>
      </p:sp>
      <p:sp>
        <p:nvSpPr>
          <p:cNvPr id="8" name="QO_6_AN.5_1#e8800d42c?vcp=1&amp;vop=1&amp;pid=9ac783734&amp;color=36,64,97&amp;vtp=1&amp;bbb=1"/>
          <p:cNvSpPr/>
          <p:nvPr/>
        </p:nvSpPr>
        <p:spPr>
          <a:xfrm>
            <a:off x="539496" y="3032529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【解】某人掷一枚六面骰子向上的点数是一个随机变量，它的所有可能取值为1，2，3，4，5，6.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QO_6_BD.6_1#6d55d2f78?vcp=1&amp;vop=1&amp;pid=9ac783734&amp;color=36,64,97&amp;vtp=1&amp;bbb=1"/>
              <p:cNvSpPr/>
              <p:nvPr/>
            </p:nvSpPr>
            <p:spPr>
              <a:xfrm>
                <a:off x="539496" y="3447819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某林场的树木最高达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，在此林场中任选一棵树木的高度；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9" name="QO_6_BD.6_1#6d55d2f78?vcp=1&amp;vop=1&amp;pid=9ac783734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447819"/>
                <a:ext cx="11109960" cy="363665"/>
              </a:xfrm>
              <a:prstGeom prst="rect">
                <a:avLst/>
              </a:prstGeom>
              <a:blipFill>
                <a:blip r:embed="rId5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QO_6_AN.7_1#6d55d2f78?vcp=1&amp;vop=1&amp;pid=9ac783734&amp;color=36,64,97&amp;vtp=1&amp;bbb=1"/>
              <p:cNvSpPr/>
              <p:nvPr/>
            </p:nvSpPr>
            <p:spPr>
              <a:xfrm>
                <a:off x="539496" y="3863109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【解】林场树木的高度可以取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(0,30]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内的任意值，所以林场中任选一棵树木的高度是随机变量.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10" name="QO_6_AN.7_1#6d55d2f78?vcp=1&amp;vop=1&amp;pid=9ac783734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863109"/>
                <a:ext cx="11109960" cy="363665"/>
              </a:xfrm>
              <a:prstGeom prst="rect">
                <a:avLst/>
              </a:prstGeom>
              <a:blipFill>
                <a:blip r:embed="rId6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QO_6_BD.8_1#4bb97ea70?vcp=1&amp;vop=1&amp;pid=9ac783734&amp;color=36,64,97&amp;vtp=1&amp;bbb=1"/>
              <p:cNvSpPr/>
              <p:nvPr/>
            </p:nvSpPr>
            <p:spPr>
              <a:xfrm>
                <a:off x="539496" y="4278399"/>
                <a:ext cx="11109960" cy="3632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（4）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体积为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27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的正方体的棱长.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11" name="QO_6_BD.8_1#4bb97ea70?vcp=1&amp;vop=1&amp;pid=9ac783734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278399"/>
                <a:ext cx="11109960" cy="363284"/>
              </a:xfrm>
              <a:prstGeom prst="rect">
                <a:avLst/>
              </a:prstGeom>
              <a:blipFill>
                <a:blip r:embed="rId7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QO_6_AN.9_1#4bb97ea70?vcp=1&amp;vop=1&amp;pid=9ac783734&amp;color=36,64,97&amp;vtp=1&amp;bbb=1"/>
              <p:cNvSpPr/>
              <p:nvPr/>
            </p:nvSpPr>
            <p:spPr>
              <a:xfrm>
                <a:off x="539496" y="4693689"/>
                <a:ext cx="11109960" cy="3632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【解】体积为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27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的正方体的棱长为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cm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，是固定值，故体积为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27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的正方体的棱长不是随机变量.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12" name="QO_6_AN.9_1#4bb97ea70?vcp=1&amp;vop=1&amp;pid=9ac783734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693689"/>
                <a:ext cx="11109960" cy="363284"/>
              </a:xfrm>
              <a:prstGeom prst="rect">
                <a:avLst/>
              </a:prstGeom>
              <a:blipFill>
                <a:blip r:embed="rId8"/>
                <a:stretch>
                  <a:fillRect l="-1317" b="-3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  <p:bldP spid="10" grpId="0" build="p" animBg="1"/>
      <p:bldP spid="1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c64f3a4c6?vcp=1&amp;pid=8f2b8a70a&amp;color=101,101,255&amp;vtp=1&amp;bt=1&amp;bbb=1"/>
          <p:cNvSpPr/>
          <p:nvPr/>
        </p:nvSpPr>
        <p:spPr>
          <a:xfrm>
            <a:off x="539496" y="832104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随机变量</a:t>
            </a:r>
            <a:endParaRPr lang="en-US" altLang="zh-CN" sz="2200" dirty="0"/>
          </a:p>
        </p:txBody>
      </p:sp>
      <p:sp>
        <p:nvSpPr>
          <p:cNvPr id="3" name="C_5_BD#854d669ba?vcp=1&amp;pid=8f2b8a70a&amp;color=101,101,255&amp;vtp=1&amp;bbb=1"/>
          <p:cNvSpPr/>
          <p:nvPr/>
        </p:nvSpPr>
        <p:spPr>
          <a:xfrm>
            <a:off x="539496" y="132588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随机变量的分布列</a:t>
            </a:r>
            <a:endParaRPr lang="en-US" altLang="zh-CN" sz="2200" dirty="0"/>
          </a:p>
        </p:txBody>
      </p:sp>
      <p:sp>
        <p:nvSpPr>
          <p:cNvPr id="4" name="C_5_BD#a0740f252?vcp=1&amp;pid=8f2b8a70a&amp;color=101,101,255&amp;vtp=1&amp;bbb=1"/>
          <p:cNvSpPr/>
          <p:nvPr/>
        </p:nvSpPr>
        <p:spPr>
          <a:xfrm>
            <a:off x="539496" y="1819656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知识点3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两点分布</a:t>
            </a:r>
            <a:endParaRPr lang="en-US" altLang="zh-CN" sz="2200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f30ffbad0?vcp=1&amp;pid=b5701848f&amp;color=36,64,97&amp;mp=1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493776" cy="521208"/>
          </a:xfrm>
          <a:prstGeom prst="rect">
            <a:avLst/>
          </a:prstGeom>
        </p:spPr>
      </p:pic>
      <p:sp>
        <p:nvSpPr>
          <p:cNvPr id="3" name="C_4_BD#f30ffbad0?vcp=1&amp;pid=b5701848f&amp;color=61,88,159&amp;mp=1&amp;vtp=1&amp;bbb=1"/>
          <p:cNvSpPr/>
          <p:nvPr/>
        </p:nvSpPr>
        <p:spPr>
          <a:xfrm>
            <a:off x="1188720" y="828000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重难斩</a:t>
            </a:r>
            <a:endParaRPr lang="en-US" altLang="zh-CN" sz="2400" dirty="0"/>
          </a:p>
        </p:txBody>
      </p:sp>
      <p:sp>
        <p:nvSpPr>
          <p:cNvPr id="4" name="C_5_BD#a9abf7a06?vcp=1&amp;pid=f30ffbad0&amp;color=101,101,255&amp;vtp=1&amp;bbb=1"/>
          <p:cNvSpPr/>
          <p:nvPr/>
        </p:nvSpPr>
        <p:spPr>
          <a:xfrm>
            <a:off x="539496" y="1481796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求离散型随机变量的分布列</a:t>
            </a:r>
            <a:endParaRPr lang="en-US" altLang="zh-CN" sz="2200" dirty="0"/>
          </a:p>
        </p:txBody>
      </p:sp>
      <p:sp>
        <p:nvSpPr>
          <p:cNvPr id="5" name="QO_6_BD.10_1#47de00e97?vcp=1&amp;vop=1&amp;pid=a9abf7a06&amp;color=36,64,97&amp;vtp=1&amp;bbb=1&amp;hb=1"/>
          <p:cNvSpPr/>
          <p:nvPr/>
        </p:nvSpPr>
        <p:spPr>
          <a:xfrm>
            <a:off x="539496" y="1978732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[广东佛山2024高二月考]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某高中高二年级1班和2班的学生组队参加数学竞赛，1班推荐了2名男生1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名女生，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班推荐了3名男生2名女生.由于他们的水平相当，从中随机抽取4名学生组成代表队.</a:t>
            </a:r>
            <a:endParaRPr lang="en-US" altLang="zh-CN" dirty="0"/>
          </a:p>
        </p:txBody>
      </p:sp>
      <p:sp>
        <p:nvSpPr>
          <p:cNvPr id="6" name="QO_7_BD.11_1#33df8c144?vcp=1&amp;vop=1&amp;pid=47de00e97&amp;color=36,64,97&amp;vtp=1&amp;bbb=1"/>
          <p:cNvSpPr/>
          <p:nvPr/>
        </p:nvSpPr>
        <p:spPr>
          <a:xfrm>
            <a:off x="539496" y="2795039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求1班至少有1名学生入选代表队的概率；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7_AN.12_1#33df8c144?vcp=1&amp;vop=1&amp;pid=47de00e97&amp;color=36,64,97&amp;vtp=1&amp;bbb=1"/>
              <p:cNvSpPr/>
              <p:nvPr/>
            </p:nvSpPr>
            <p:spPr>
              <a:xfrm>
                <a:off x="539496" y="3168356"/>
                <a:ext cx="11109960" cy="533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设“1班至少有1名学生入选代表队”为事件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O_7_AN.12_1#33df8c144?vcp=1&amp;vop=1&amp;pid=47de00e97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68356"/>
                <a:ext cx="11109960" cy="533400"/>
              </a:xfrm>
              <a:prstGeom prst="rect">
                <a:avLst/>
              </a:prstGeom>
              <a:blipFill>
                <a:blip r:embed="rId4"/>
                <a:stretch>
                  <a:fillRect l="-1317" b="-689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13_1#05213870e?vcp=1&amp;vop=1&amp;pid=47de00e97&amp;color=36,64,97&amp;vtp=1&amp;bt=1&amp;bbb=1"/>
              <p:cNvSpPr/>
              <p:nvPr/>
            </p:nvSpPr>
            <p:spPr>
              <a:xfrm>
                <a:off x="539496" y="1415750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表示代表队中男生的人数，求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的概率分布.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13_1#05213870e?vcp=1&amp;vop=1&amp;pid=47de00e97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15750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14_1#05213870e?vcp=1&amp;vop=1&amp;pid=47de00e97&amp;color=36,64,97&amp;vtp=1&amp;bbb=1"/>
              <p:cNvSpPr/>
              <p:nvPr/>
            </p:nvSpPr>
            <p:spPr>
              <a:xfrm>
                <a:off x="539496" y="1789384"/>
                <a:ext cx="11109960" cy="18370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的所有可能取值为1，2，3，4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（提示:找）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（提示:求）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的概率分布为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（提示:列）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AN.14_1#05213870e?vcp=1&amp;vop=1&amp;pid=47de00e97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89384"/>
                <a:ext cx="11109960" cy="1837055"/>
              </a:xfrm>
              <a:prstGeom prst="rect">
                <a:avLst/>
              </a:prstGeom>
              <a:blipFill>
                <a:blip r:embed="rId4"/>
                <a:stretch>
                  <a:fillRect l="-1317" b="-764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QO_7_AN.14_2#05213870e?colgroup=4,12,8,8,12&amp;vcp=1&amp;vop=1&amp;pid=47de00e97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89656845"/>
                  </p:ext>
                </p:extLst>
              </p:nvPr>
            </p:nvGraphicFramePr>
            <p:xfrm>
              <a:off x="539496" y="3757884"/>
              <a:ext cx="11064240" cy="929133"/>
            </p:xfrm>
            <a:graphic>
              <a:graphicData uri="http://schemas.openxmlformats.org/drawingml/2006/table">
                <a:tbl>
                  <a:tblPr/>
                  <a:tblGrid>
                    <a:gridCol w="108813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99008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99923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39306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14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7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7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14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QO_7_AN.14_2#05213870e?colgroup=4,12,8,8,12&amp;vcp=1&amp;vop=1&amp;pid=47de00e97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89656845"/>
                  </p:ext>
                </p:extLst>
              </p:nvPr>
            </p:nvGraphicFramePr>
            <p:xfrm>
              <a:off x="539496" y="3757884"/>
              <a:ext cx="11064240" cy="929133"/>
            </p:xfrm>
            <a:graphic>
              <a:graphicData uri="http://schemas.openxmlformats.org/drawingml/2006/table">
                <a:tbl>
                  <a:tblPr/>
                  <a:tblGrid>
                    <a:gridCol w="108813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99008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99923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559" t="-1563" r="-915642" b="-143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39306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559" t="-73034" r="-915642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36735" t="-73034" r="-234490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04268" t="-73034" r="-250305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305199" t="-73034" r="-151070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69309" t="-73034" r="-407" b="-33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EX.15_1#47de00e97?vcp=1&amp;vop=1&amp;pid=a9abf7a06&amp;color=36,64,97&amp;vtp=1&amp;bbb=1"/>
              <p:cNvSpPr/>
              <p:nvPr/>
            </p:nvSpPr>
            <p:spPr>
              <a:xfrm>
                <a:off x="539496" y="4824684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【思路分析】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（1）用1减去1班没有学生入选的概率即可得到答案;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的所有可能取值为1，2，3，4，分别计算对应概率得到概率分布.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6_EX.15_1#47de00e97?vcp=1&amp;vop=1&amp;pid=a9abf7a06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824684"/>
                <a:ext cx="11109960" cy="773240"/>
              </a:xfrm>
              <a:prstGeom prst="rect">
                <a:avLst/>
              </a:prstGeom>
              <a:blipFill>
                <a:blip r:embed="rId6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570</Words>
  <Application>Microsoft Office PowerPoint</Application>
  <PresentationFormat>宽屏</PresentationFormat>
  <Paragraphs>216</Paragraphs>
  <Slides>17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8" baseType="lpstr">
      <vt:lpstr>Arial (正文)</vt:lpstr>
      <vt:lpstr>等线</vt:lpstr>
      <vt:lpstr>仿宋</vt:lpstr>
      <vt:lpstr>SimSun</vt:lpstr>
      <vt:lpstr>微软雅黑</vt:lpstr>
      <vt:lpstr>印品黑体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3</cp:revision>
  <dcterms:created xsi:type="dcterms:W3CDTF">2025-10-21T07:56:24Z</dcterms:created>
  <dcterms:modified xsi:type="dcterms:W3CDTF">2025-10-21T08:02:59Z</dcterms:modified>
  <cp:category/>
  <cp:contentStatus/>
</cp:coreProperties>
</file>